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jBEHbagVM0lpoYkkEEJeIz9M43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19" d="100"/>
          <a:sy n="19" d="100"/>
        </p:scale>
        <p:origin x="304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f59aca18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g11f59aca18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5" name="Google Shape;1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1" name="Google Shape;18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0" name="Google Shape;1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1f59aca18e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g11f59aca18e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135dfc69f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5" name="Google Shape;205;g1135dfc69f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3" name="Google Shape;21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26bb5bcb6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g126bb5bcb6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26bb5bcb6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g126bb5bcb6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1f59aca18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g11f59aca18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1f59aca18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" name="Google Shape;116;g11f59aca18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2fa8ef16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g12fa8ef16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210627042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g1210627042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08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956441" y="5076497"/>
            <a:ext cx="10289628" cy="139415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1524000" y="178150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ct val="100000"/>
              <a:buFont typeface="Calibri"/>
              <a:buNone/>
            </a:pPr>
            <a:r>
              <a:rPr lang="cs-CZ" sz="8000" b="1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Realizované aktivity </a:t>
            </a:r>
            <a:r>
              <a:rPr lang="cs-CZ" sz="7500" b="1">
                <a:latin typeface="Arial"/>
                <a:ea typeface="Arial"/>
                <a:cs typeface="Arial"/>
                <a:sym typeface="Arial"/>
              </a:rPr>
              <a:t>květen</a:t>
            </a:r>
            <a:r>
              <a:rPr lang="cs-CZ" sz="8000" b="1">
                <a:latin typeface="Arial"/>
                <a:ea typeface="Arial"/>
                <a:cs typeface="Arial"/>
                <a:sym typeface="Arial"/>
              </a:rPr>
              <a:t> 2022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5371" y="158402"/>
            <a:ext cx="576262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3658" y="5155852"/>
            <a:ext cx="432435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3285" y="5155852"/>
            <a:ext cx="323850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1f59aca18e_0_42"/>
          <p:cNvSpPr txBox="1">
            <a:spLocks noGrp="1"/>
          </p:cNvSpPr>
          <p:nvPr>
            <p:ph type="title"/>
          </p:nvPr>
        </p:nvSpPr>
        <p:spPr>
          <a:xfrm>
            <a:off x="7275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p6 – Přírodovědný kroužek</a:t>
            </a:r>
            <a:endParaRPr/>
          </a:p>
        </p:txBody>
      </p:sp>
      <p:sp>
        <p:nvSpPr>
          <p:cNvPr id="160" name="Google Shape;160;g11f59aca18e_0_42"/>
          <p:cNvSpPr txBox="1"/>
          <p:nvPr/>
        </p:nvSpPr>
        <p:spPr>
          <a:xfrm>
            <a:off x="290925" y="1454725"/>
            <a:ext cx="1163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2022 -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fyzikální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g11f59aca18e_0_42"/>
          <p:cNvPicPr preferRelativeResize="0"/>
          <p:nvPr/>
        </p:nvPicPr>
        <p:blipFill rotWithShape="1">
          <a:blip r:embed="rId3">
            <a:alphaModFix/>
          </a:blip>
          <a:srcRect b="17328"/>
          <a:stretch/>
        </p:blipFill>
        <p:spPr>
          <a:xfrm>
            <a:off x="1177625" y="1990500"/>
            <a:ext cx="4128652" cy="456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11f59aca18e_0_42"/>
          <p:cNvPicPr preferRelativeResize="0"/>
          <p:nvPr/>
        </p:nvPicPr>
        <p:blipFill rotWithShape="1">
          <a:blip r:embed="rId4">
            <a:alphaModFix/>
          </a:blip>
          <a:srcRect b="13352"/>
          <a:stretch/>
        </p:blipFill>
        <p:spPr>
          <a:xfrm>
            <a:off x="6774875" y="1990500"/>
            <a:ext cx="3966271" cy="456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p6 – Včelařský kroužek</a:t>
            </a:r>
            <a:endParaRPr/>
          </a:p>
        </p:txBody>
      </p:sp>
      <p:sp>
        <p:nvSpPr>
          <p:cNvPr id="168" name="Google Shape;168;p13"/>
          <p:cNvSpPr txBox="1"/>
          <p:nvPr/>
        </p:nvSpPr>
        <p:spPr>
          <a:xfrm>
            <a:off x="387925" y="1427025"/>
            <a:ext cx="1141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26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41125"/>
            <a:ext cx="5874324" cy="439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5266" y="2041125"/>
            <a:ext cx="5874335" cy="439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p6 – Kroužek odborných předmětů</a:t>
            </a:r>
            <a:endParaRPr/>
          </a:p>
        </p:txBody>
      </p:sp>
      <p:sp>
        <p:nvSpPr>
          <p:cNvPr id="176" name="Google Shape;176;p14"/>
          <p:cNvSpPr txBox="1"/>
          <p:nvPr/>
        </p:nvSpPr>
        <p:spPr>
          <a:xfrm>
            <a:off x="4596000" y="13023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2022  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85700"/>
            <a:ext cx="5886802" cy="441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4"/>
          <p:cNvPicPr preferRelativeResize="0"/>
          <p:nvPr/>
        </p:nvPicPr>
        <p:blipFill rotWithShape="1">
          <a:blip r:embed="rId4">
            <a:alphaModFix/>
          </a:blip>
          <a:srcRect r="4834"/>
          <a:stretch/>
        </p:blipFill>
        <p:spPr>
          <a:xfrm>
            <a:off x="6174328" y="1985700"/>
            <a:ext cx="5602048" cy="441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p7 – Kroužek zemědělských znalostí</a:t>
            </a:r>
            <a:b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-CZ" sz="20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 žáky základních škol</a:t>
            </a:r>
            <a:endParaRPr sz="48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Google Shape;184;p15"/>
          <p:cNvSpPr txBox="1"/>
          <p:nvPr/>
        </p:nvSpPr>
        <p:spPr>
          <a:xfrm>
            <a:off x="1825100" y="15101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5"/>
          <p:cNvSpPr txBox="1"/>
          <p:nvPr/>
        </p:nvSpPr>
        <p:spPr>
          <a:xfrm>
            <a:off x="7491650" y="15101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24250"/>
            <a:ext cx="5902024" cy="44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7575" y="2124250"/>
            <a:ext cx="5902024" cy="442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"/>
          <p:cNvSpPr txBox="1">
            <a:spLocks noGrp="1"/>
          </p:cNvSpPr>
          <p:nvPr>
            <p:ph type="title"/>
          </p:nvPr>
        </p:nvSpPr>
        <p:spPr>
          <a:xfrm>
            <a:off x="612169" y="248160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cs-CZ" sz="8800" b="1">
                <a:latin typeface="Calibri"/>
                <a:ea typeface="Calibri"/>
                <a:cs typeface="Calibri"/>
                <a:sym typeface="Calibri"/>
              </a:rPr>
              <a:t>Gramotnosti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1f59aca18e_0_118"/>
          <p:cNvSpPr txBox="1">
            <a:spLocks noGrp="1"/>
          </p:cNvSpPr>
          <p:nvPr>
            <p:ph type="title"/>
          </p:nvPr>
        </p:nvSpPr>
        <p:spPr>
          <a:xfrm>
            <a:off x="429767" y="365125"/>
            <a:ext cx="11418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g2 – Žákovský klub – aktivity volného času</a:t>
            </a:r>
            <a:endParaRPr sz="48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24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Pěvecký sbor</a:t>
            </a:r>
            <a:endParaRPr sz="24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g11f59aca18e_0_118"/>
          <p:cNvSpPr txBox="1"/>
          <p:nvPr/>
        </p:nvSpPr>
        <p:spPr>
          <a:xfrm>
            <a:off x="945475" y="1597075"/>
            <a:ext cx="103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			9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		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	12. 5. 2022 			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5. 2022	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24. 5. 2022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g11f59aca18e_0_118"/>
          <p:cNvPicPr preferRelativeResize="0"/>
          <p:nvPr/>
        </p:nvPicPr>
        <p:blipFill rotWithShape="1">
          <a:blip r:embed="rId3">
            <a:alphaModFix/>
          </a:blip>
          <a:srcRect l="11330" t="13993" r="9599" b="22198"/>
          <a:stretch/>
        </p:blipFill>
        <p:spPr>
          <a:xfrm>
            <a:off x="152400" y="2058775"/>
            <a:ext cx="4738248" cy="28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11f59aca18e_0_118"/>
          <p:cNvPicPr preferRelativeResize="0"/>
          <p:nvPr/>
        </p:nvPicPr>
        <p:blipFill rotWithShape="1">
          <a:blip r:embed="rId4">
            <a:alphaModFix/>
          </a:blip>
          <a:srcRect l="19420" t="14917" r="10062" b="22507"/>
          <a:stretch/>
        </p:blipFill>
        <p:spPr>
          <a:xfrm>
            <a:off x="2826300" y="4045525"/>
            <a:ext cx="4225649" cy="281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11f59aca18e_0_118"/>
          <p:cNvPicPr preferRelativeResize="0"/>
          <p:nvPr/>
        </p:nvPicPr>
        <p:blipFill rotWithShape="1">
          <a:blip r:embed="rId5">
            <a:alphaModFix/>
          </a:blip>
          <a:srcRect l="13750" t="15050" r="6307" b="22445"/>
          <a:stretch/>
        </p:blipFill>
        <p:spPr>
          <a:xfrm>
            <a:off x="5403275" y="2058775"/>
            <a:ext cx="3865426" cy="226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11f59aca18e_0_1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4150" y="3806523"/>
            <a:ext cx="3865426" cy="2899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135dfc69f8_0_6"/>
          <p:cNvSpPr txBox="1">
            <a:spLocks noGrp="1"/>
          </p:cNvSpPr>
          <p:nvPr>
            <p:ph type="title"/>
          </p:nvPr>
        </p:nvSpPr>
        <p:spPr>
          <a:xfrm>
            <a:off x="429767" y="365125"/>
            <a:ext cx="11418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g2 – Žákovský klub – aktivity volného času</a:t>
            </a:r>
            <a:endParaRPr sz="48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24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									English Club	</a:t>
            </a:r>
            <a:endParaRPr sz="24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g1135dfc69f8_0_6"/>
          <p:cNvSpPr txBox="1"/>
          <p:nvPr/>
        </p:nvSpPr>
        <p:spPr>
          <a:xfrm>
            <a:off x="429650" y="1632000"/>
            <a:ext cx="11418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716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											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g1135dfc69f8_0_6"/>
          <p:cNvPicPr preferRelativeResize="0"/>
          <p:nvPr/>
        </p:nvPicPr>
        <p:blipFill rotWithShape="1">
          <a:blip r:embed="rId3">
            <a:alphaModFix/>
          </a:blip>
          <a:srcRect l="12935" r="12935" b="8692"/>
          <a:stretch/>
        </p:blipFill>
        <p:spPr>
          <a:xfrm>
            <a:off x="152375" y="2218400"/>
            <a:ext cx="5638802" cy="390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1135dfc69f8_0_6"/>
          <p:cNvPicPr preferRelativeResize="0"/>
          <p:nvPr/>
        </p:nvPicPr>
        <p:blipFill rotWithShape="1">
          <a:blip r:embed="rId4">
            <a:alphaModFix/>
          </a:blip>
          <a:srcRect l="4155" r="8171"/>
          <a:stretch/>
        </p:blipFill>
        <p:spPr>
          <a:xfrm>
            <a:off x="5921711" y="2218400"/>
            <a:ext cx="6090187" cy="390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 txBox="1">
            <a:spLocks noGrp="1"/>
          </p:cNvSpPr>
          <p:nvPr>
            <p:ph type="title"/>
          </p:nvPr>
        </p:nvSpPr>
        <p:spPr>
          <a:xfrm>
            <a:off x="612169" y="248160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cs-CZ" sz="8800" b="1">
                <a:latin typeface="Calibri"/>
                <a:ea typeface="Calibri"/>
                <a:cs typeface="Calibri"/>
                <a:sym typeface="Calibri"/>
              </a:rPr>
              <a:t>Jazyky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 txBox="1">
            <a:spLocks noGrp="1"/>
          </p:cNvSpPr>
          <p:nvPr>
            <p:ph type="title"/>
          </p:nvPr>
        </p:nvSpPr>
        <p:spPr>
          <a:xfrm>
            <a:off x="720425" y="260700"/>
            <a:ext cx="10848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ct val="1000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j3a – Den ve firmách - BorsodChem Ostrava      		       +  Vysoké pece </a:t>
            </a:r>
            <a:endParaRPr/>
          </a:p>
        </p:txBody>
      </p:sp>
      <p:sp>
        <p:nvSpPr>
          <p:cNvPr id="221" name="Google Shape;221;p24"/>
          <p:cNvSpPr txBox="1"/>
          <p:nvPr/>
        </p:nvSpPr>
        <p:spPr>
          <a:xfrm>
            <a:off x="5395225" y="1487475"/>
            <a:ext cx="13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24"/>
          <p:cNvPicPr preferRelativeResize="0"/>
          <p:nvPr/>
        </p:nvPicPr>
        <p:blipFill rotWithShape="1">
          <a:blip r:embed="rId3">
            <a:alphaModFix/>
          </a:blip>
          <a:srcRect t="8505" b="7276"/>
          <a:stretch/>
        </p:blipFill>
        <p:spPr>
          <a:xfrm>
            <a:off x="7080925" y="1300275"/>
            <a:ext cx="4681876" cy="525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925" y="1949175"/>
            <a:ext cx="6138700" cy="46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6bb5bcb66_0_10"/>
          <p:cNvSpPr txBox="1">
            <a:spLocks noGrp="1"/>
          </p:cNvSpPr>
          <p:nvPr>
            <p:ph type="title"/>
          </p:nvPr>
        </p:nvSpPr>
        <p:spPr>
          <a:xfrm>
            <a:off x="838200" y="260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j4 – Konverzace anglického jazyka </a:t>
            </a:r>
            <a:endParaRPr/>
          </a:p>
        </p:txBody>
      </p:sp>
      <p:sp>
        <p:nvSpPr>
          <p:cNvPr id="229" name="Google Shape;229;g126bb5bcb66_0_10"/>
          <p:cNvSpPr txBox="1"/>
          <p:nvPr/>
        </p:nvSpPr>
        <p:spPr>
          <a:xfrm>
            <a:off x="1330050" y="1357775"/>
            <a:ext cx="965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2022                                                 						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g126bb5bcb66_0_10"/>
          <p:cNvPicPr preferRelativeResize="0"/>
          <p:nvPr/>
        </p:nvPicPr>
        <p:blipFill rotWithShape="1">
          <a:blip r:embed="rId3">
            <a:alphaModFix/>
          </a:blip>
          <a:srcRect l="8730" t="1343" r="22418" b="23575"/>
          <a:stretch/>
        </p:blipFill>
        <p:spPr>
          <a:xfrm>
            <a:off x="297500" y="1910200"/>
            <a:ext cx="5527100" cy="450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126bb5bcb66_0_10"/>
          <p:cNvPicPr preferRelativeResize="0"/>
          <p:nvPr/>
        </p:nvPicPr>
        <p:blipFill rotWithShape="1">
          <a:blip r:embed="rId4">
            <a:alphaModFix/>
          </a:blip>
          <a:srcRect l="9327" r="10749" b="12831"/>
          <a:stretch/>
        </p:blipFill>
        <p:spPr>
          <a:xfrm>
            <a:off x="6278675" y="1910200"/>
            <a:ext cx="5636700" cy="4509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612175" y="2481600"/>
            <a:ext cx="10755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cs-CZ" sz="8800" b="1">
                <a:latin typeface="Arial"/>
                <a:ea typeface="Arial"/>
                <a:cs typeface="Arial"/>
                <a:sym typeface="Arial"/>
              </a:rPr>
              <a:t>Odborné vzdělávání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26bb5bcb66_0_1"/>
          <p:cNvSpPr txBox="1">
            <a:spLocks noGrp="1"/>
          </p:cNvSpPr>
          <p:nvPr>
            <p:ph type="title"/>
          </p:nvPr>
        </p:nvSpPr>
        <p:spPr>
          <a:xfrm>
            <a:off x="838200" y="5452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ct val="1000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o5a – Malá zemědělská a zahradnická technika</a:t>
            </a:r>
            <a:endParaRPr sz="2650">
              <a:solidFill>
                <a:srgbClr val="385623"/>
              </a:solidFill>
            </a:endParaRPr>
          </a:p>
        </p:txBody>
      </p:sp>
      <p:sp>
        <p:nvSpPr>
          <p:cNvPr id="99" name="Google Shape;99;g126bb5bcb66_0_1"/>
          <p:cNvSpPr txBox="1"/>
          <p:nvPr/>
        </p:nvSpPr>
        <p:spPr>
          <a:xfrm>
            <a:off x="5322063" y="3198150"/>
            <a:ext cx="128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126bb5bcb66_0_1"/>
          <p:cNvSpPr txBox="1"/>
          <p:nvPr/>
        </p:nvSpPr>
        <p:spPr>
          <a:xfrm>
            <a:off x="8548300" y="1409225"/>
            <a:ext cx="138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17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126bb5bcb66_0_1"/>
          <p:cNvSpPr txBox="1"/>
          <p:nvPr/>
        </p:nvSpPr>
        <p:spPr>
          <a:xfrm>
            <a:off x="1385475" y="1409225"/>
            <a:ext cx="1385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3. 5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g126bb5bcb66_0_1"/>
          <p:cNvPicPr preferRelativeResize="0"/>
          <p:nvPr/>
        </p:nvPicPr>
        <p:blipFill rotWithShape="1">
          <a:blip r:embed="rId3">
            <a:alphaModFix/>
          </a:blip>
          <a:srcRect r="5979" b="10960"/>
          <a:stretch/>
        </p:blipFill>
        <p:spPr>
          <a:xfrm>
            <a:off x="6941125" y="1870925"/>
            <a:ext cx="5070776" cy="360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126bb5bcb66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023325"/>
            <a:ext cx="4516577" cy="338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126bb5bcb66_0_1"/>
          <p:cNvPicPr preferRelativeResize="0"/>
          <p:nvPr/>
        </p:nvPicPr>
        <p:blipFill rotWithShape="1">
          <a:blip r:embed="rId5">
            <a:alphaModFix/>
          </a:blip>
          <a:srcRect t="19851" b="10617"/>
          <a:stretch/>
        </p:blipFill>
        <p:spPr>
          <a:xfrm>
            <a:off x="3269675" y="3920825"/>
            <a:ext cx="5393275" cy="281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1f59aca18e_0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320"/>
              <a:buFont typeface="Times New Roman"/>
              <a:buNone/>
            </a:pPr>
            <a:r>
              <a:rPr lang="cs-CZ" sz="482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o5a – Centrum pěstování rostlin, chovu zvířat a zemědělské techniky</a:t>
            </a:r>
            <a:endParaRPr sz="4820">
              <a:solidFill>
                <a:srgbClr val="385623"/>
              </a:solidFill>
            </a:endParaRPr>
          </a:p>
        </p:txBody>
      </p:sp>
      <p:sp>
        <p:nvSpPr>
          <p:cNvPr id="110" name="Google Shape;110;g11f59aca18e_0_1"/>
          <p:cNvSpPr txBox="1"/>
          <p:nvPr/>
        </p:nvSpPr>
        <p:spPr>
          <a:xfrm>
            <a:off x="8080548" y="2018025"/>
            <a:ext cx="370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11f59aca18e_0_1"/>
          <p:cNvSpPr txBox="1"/>
          <p:nvPr/>
        </p:nvSpPr>
        <p:spPr>
          <a:xfrm>
            <a:off x="2653200" y="1690825"/>
            <a:ext cx="688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26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-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27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g11f59aca18e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04925"/>
            <a:ext cx="5867566" cy="440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11f59aca18e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8525" y="2304919"/>
            <a:ext cx="5867575" cy="4400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f59aca18e_0_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320"/>
              <a:buFont typeface="Times New Roman"/>
              <a:buNone/>
            </a:pPr>
            <a:r>
              <a:rPr lang="cs-CZ" sz="482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o5a – Centrum zahradnictví</a:t>
            </a:r>
            <a:endParaRPr sz="4820">
              <a:solidFill>
                <a:srgbClr val="385623"/>
              </a:solidFill>
            </a:endParaRPr>
          </a:p>
        </p:txBody>
      </p:sp>
      <p:sp>
        <p:nvSpPr>
          <p:cNvPr id="119" name="Google Shape;119;g11f59aca18e_0_7"/>
          <p:cNvSpPr txBox="1"/>
          <p:nvPr/>
        </p:nvSpPr>
        <p:spPr>
          <a:xfrm>
            <a:off x="8080548" y="2018025"/>
            <a:ext cx="370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g11f59aca18e_0_7"/>
          <p:cNvSpPr txBox="1"/>
          <p:nvPr/>
        </p:nvSpPr>
        <p:spPr>
          <a:xfrm>
            <a:off x="457200" y="1403925"/>
            <a:ext cx="1113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-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              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g11f59aca18e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018025"/>
            <a:ext cx="3515682" cy="468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11f59aca18e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8157" y="2018025"/>
            <a:ext cx="3515681" cy="468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11f59aca18e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4764" y="2018024"/>
            <a:ext cx="3515674" cy="468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2fa8ef16bc_0_0"/>
          <p:cNvSpPr txBox="1">
            <a:spLocks noGrp="1"/>
          </p:cNvSpPr>
          <p:nvPr>
            <p:ph type="title"/>
          </p:nvPr>
        </p:nvSpPr>
        <p:spPr>
          <a:xfrm>
            <a:off x="637300" y="365125"/>
            <a:ext cx="11236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320"/>
              <a:buFont typeface="Times New Roman"/>
              <a:buNone/>
            </a:pPr>
            <a:r>
              <a:rPr lang="cs-CZ" sz="482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o9 – Soutěž v zemědělských dovednostech</a:t>
            </a:r>
            <a:endParaRPr sz="4820">
              <a:solidFill>
                <a:srgbClr val="385623"/>
              </a:solidFill>
            </a:endParaRPr>
          </a:p>
        </p:txBody>
      </p:sp>
      <p:sp>
        <p:nvSpPr>
          <p:cNvPr id="129" name="Google Shape;129;g12fa8ef16bc_0_0"/>
          <p:cNvSpPr txBox="1"/>
          <p:nvPr/>
        </p:nvSpPr>
        <p:spPr>
          <a:xfrm>
            <a:off x="8080548" y="2018025"/>
            <a:ext cx="370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g12fa8ef16bc_0_0"/>
          <p:cNvSpPr txBox="1"/>
          <p:nvPr/>
        </p:nvSpPr>
        <p:spPr>
          <a:xfrm>
            <a:off x="457200" y="1459350"/>
            <a:ext cx="1113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2022              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g12fa8ef16bc_0_0"/>
          <p:cNvPicPr preferRelativeResize="0"/>
          <p:nvPr/>
        </p:nvPicPr>
        <p:blipFill rotWithShape="1">
          <a:blip r:embed="rId3">
            <a:alphaModFix/>
          </a:blip>
          <a:srcRect l="12247" r="10088"/>
          <a:stretch/>
        </p:blipFill>
        <p:spPr>
          <a:xfrm>
            <a:off x="346350" y="2018025"/>
            <a:ext cx="5860476" cy="424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12fa8ef16bc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6454" y="2018025"/>
            <a:ext cx="5651594" cy="424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>
            <a:spLocks noGrp="1"/>
          </p:cNvSpPr>
          <p:nvPr>
            <p:ph type="title"/>
          </p:nvPr>
        </p:nvSpPr>
        <p:spPr>
          <a:xfrm>
            <a:off x="612175" y="2481600"/>
            <a:ext cx="10693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cs-CZ" sz="8800" b="1">
                <a:latin typeface="Calibri"/>
                <a:ea typeface="Calibri"/>
                <a:cs typeface="Calibri"/>
                <a:sym typeface="Calibri"/>
              </a:rPr>
              <a:t>Polytechnika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"/>
          <p:cNvSpPr txBox="1">
            <a:spLocks noGrp="1"/>
          </p:cNvSpPr>
          <p:nvPr>
            <p:ph type="title"/>
          </p:nvPr>
        </p:nvSpPr>
        <p:spPr>
          <a:xfrm>
            <a:off x="7275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p3 –Spolupráce se ZŠ/MŠ</a:t>
            </a:r>
            <a:endParaRPr sz="48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2433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sdílení učeben</a:t>
            </a:r>
            <a:endParaRPr sz="2433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12"/>
          <p:cNvSpPr txBox="1"/>
          <p:nvPr/>
        </p:nvSpPr>
        <p:spPr>
          <a:xfrm>
            <a:off x="831325" y="1538425"/>
            <a:ext cx="363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2022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MŠ Sedmikrásky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12"/>
          <p:cNvPicPr preferRelativeResize="0"/>
          <p:nvPr/>
        </p:nvPicPr>
        <p:blipFill rotWithShape="1">
          <a:blip r:embed="rId3">
            <a:alphaModFix/>
          </a:blip>
          <a:srcRect b="24505"/>
          <a:stretch/>
        </p:blipFill>
        <p:spPr>
          <a:xfrm>
            <a:off x="1468750" y="2000137"/>
            <a:ext cx="4344242" cy="437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2"/>
          <p:cNvPicPr preferRelativeResize="0"/>
          <p:nvPr/>
        </p:nvPicPr>
        <p:blipFill rotWithShape="1">
          <a:blip r:embed="rId4">
            <a:alphaModFix/>
          </a:blip>
          <a:srcRect b="23646"/>
          <a:stretch/>
        </p:blipFill>
        <p:spPr>
          <a:xfrm>
            <a:off x="6713550" y="1975363"/>
            <a:ext cx="4344250" cy="4422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2106270424_0_4"/>
          <p:cNvSpPr txBox="1">
            <a:spLocks noGrp="1"/>
          </p:cNvSpPr>
          <p:nvPr>
            <p:ph type="title"/>
          </p:nvPr>
        </p:nvSpPr>
        <p:spPr>
          <a:xfrm>
            <a:off x="574975" y="434400"/>
            <a:ext cx="11090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ct val="1000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p5 – Výjezd Nový Jičín, Bartošovice, Štramberk</a:t>
            </a:r>
            <a:endParaRPr/>
          </a:p>
        </p:txBody>
      </p:sp>
      <p:sp>
        <p:nvSpPr>
          <p:cNvPr id="151" name="Google Shape;151;g12106270424_0_4"/>
          <p:cNvSpPr txBox="1"/>
          <p:nvPr/>
        </p:nvSpPr>
        <p:spPr>
          <a:xfrm>
            <a:off x="4596000" y="16348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-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 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cs-CZ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2022 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g12106270424_0_4"/>
          <p:cNvPicPr preferRelativeResize="0"/>
          <p:nvPr/>
        </p:nvPicPr>
        <p:blipFill rotWithShape="1">
          <a:blip r:embed="rId3">
            <a:alphaModFix/>
          </a:blip>
          <a:srcRect l="2909" r="7564"/>
          <a:stretch/>
        </p:blipFill>
        <p:spPr>
          <a:xfrm>
            <a:off x="3297375" y="2207325"/>
            <a:ext cx="5320151" cy="445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12106270424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9926" y="1912500"/>
            <a:ext cx="3269676" cy="435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12106270424_0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912500"/>
            <a:ext cx="2992573" cy="3990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</Words>
  <Application>Microsoft Office PowerPoint</Application>
  <PresentationFormat>Širokoúhlá obrazovka</PresentationFormat>
  <Paragraphs>39</Paragraphs>
  <Slides>19</Slides>
  <Notes>19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Motiv Office</vt:lpstr>
      <vt:lpstr>Realizované aktivity květen 2022</vt:lpstr>
      <vt:lpstr>Odborné vzdělávání</vt:lpstr>
      <vt:lpstr>o5a – Malá zemědělská a zahradnická technika</vt:lpstr>
      <vt:lpstr>o5a – Centrum pěstování rostlin, chovu zvířat a zemědělské techniky</vt:lpstr>
      <vt:lpstr>o5a – Centrum zahradnictví</vt:lpstr>
      <vt:lpstr>o9 – Soutěž v zemědělských dovednostech</vt:lpstr>
      <vt:lpstr>Polytechnika</vt:lpstr>
      <vt:lpstr>p3 –Spolupráce se ZŠ/MŠ sdílení učeben</vt:lpstr>
      <vt:lpstr>p5 – Výjezd Nový Jičín, Bartošovice, Štramberk</vt:lpstr>
      <vt:lpstr>p6 – Přírodovědný kroužek</vt:lpstr>
      <vt:lpstr>p6 – Včelařský kroužek</vt:lpstr>
      <vt:lpstr>p6 – Kroužek odborných předmětů</vt:lpstr>
      <vt:lpstr>p7 – Kroužek zemědělských znalostí pro žáky základních škol</vt:lpstr>
      <vt:lpstr>Gramotnosti</vt:lpstr>
      <vt:lpstr>g2 – Žákovský klub – aktivity volného času Pěvecký sbor</vt:lpstr>
      <vt:lpstr>g2 – Žákovský klub – aktivity volného času           English Club </vt:lpstr>
      <vt:lpstr>Jazyky</vt:lpstr>
      <vt:lpstr>j3a – Den ve firmách - BorsodChem Ostrava               +  Vysoké pece </vt:lpstr>
      <vt:lpstr>j4 – Konverzace anglického jazyka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Realizované aktivity květen 2022</dc:title>
  <dc:creator>Jana Stříbná</dc:creator>
  <cp:lastModifiedBy>Jana Stříbná</cp:lastModifiedBy>
  <cp:revision>1</cp:revision>
  <dcterms:created xsi:type="dcterms:W3CDTF">2021-12-05T20:26:23Z</dcterms:created>
  <dcterms:modified xsi:type="dcterms:W3CDTF">2022-06-27T19:45:18Z</dcterms:modified>
</cp:coreProperties>
</file>