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1" roundtripDataSignature="AMtx7mg3dqrR3xs5DrqQVnXaDFfuYmTj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6" name="Google Shape;1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10627042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g1210627042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1f59aca18e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g11f59aca18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3" name="Google Shape;20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1112e64be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2" name="Google Shape;212;g1112e64be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" name="Google Shape;22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7" name="Google Shape;22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8" name="Google Shape;23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8" name="Google Shape;2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1f59aca18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0" name="Google Shape;260;g11f59aca18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135dfc69f8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2" name="Google Shape;272;g1135dfc69f8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112e64beb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6" name="Google Shape;286;g1112e64beb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6" name="Google Shape;2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01" name="Google Shape;30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210627042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1" name="Google Shape;311;g1210627042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1323cba453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6" name="Google Shape;96;g11323cba453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1f59aca18e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g11f59aca18e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1f59aca18e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g11f59aca18e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3" name="Google Shape;1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1f59aca18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g11f59aca18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1" name="Google Shape;15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D08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956441" y="5076497"/>
            <a:ext cx="10289628" cy="139415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ctrTitle"/>
          </p:nvPr>
        </p:nvSpPr>
        <p:spPr>
          <a:xfrm>
            <a:off x="1524000" y="178150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8000"/>
              <a:buFont typeface="Calibri"/>
              <a:buNone/>
            </a:pPr>
            <a:r>
              <a:rPr lang="cs-CZ" sz="8000" b="1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Realizované aktivity </a:t>
            </a:r>
            <a:br>
              <a:rPr lang="cs-CZ" sz="8000" b="1">
                <a:latin typeface="Calibri"/>
                <a:ea typeface="Calibri"/>
                <a:cs typeface="Calibri"/>
                <a:sym typeface="Calibri"/>
              </a:rPr>
            </a:br>
            <a:r>
              <a:rPr lang="cs-CZ" sz="8000" b="1"/>
              <a:t>březen</a:t>
            </a:r>
            <a:r>
              <a:rPr lang="cs-CZ" sz="8000" b="1">
                <a:latin typeface="Calibri"/>
                <a:ea typeface="Calibri"/>
                <a:cs typeface="Calibri"/>
                <a:sym typeface="Calibri"/>
              </a:rPr>
              <a:t> 202</a:t>
            </a:r>
            <a:r>
              <a:rPr lang="cs-CZ" sz="8000" b="1"/>
              <a:t>2</a:t>
            </a:r>
            <a:endParaRPr/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5371" y="158402"/>
            <a:ext cx="576262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73658" y="5155852"/>
            <a:ext cx="4324350" cy="10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3285" y="5155852"/>
            <a:ext cx="3238500" cy="99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2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p3 –Spolupráce se MŠ Sedmikrásky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033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sdílení učeben</a:t>
            </a:r>
            <a:endParaRPr sz="2033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12"/>
          <p:cNvSpPr txBox="1"/>
          <p:nvPr/>
        </p:nvSpPr>
        <p:spPr>
          <a:xfrm>
            <a:off x="4596000" y="16908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22. 3. 2022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0" name="Google Shape;160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90900"/>
            <a:ext cx="5902024" cy="4415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6824" y="2316800"/>
            <a:ext cx="5832776" cy="4363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106270424_0_4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p5 – Exkurze ZOO Ostrava</a:t>
            </a:r>
            <a:endParaRPr/>
          </a:p>
        </p:txBody>
      </p:sp>
      <p:sp>
        <p:nvSpPr>
          <p:cNvPr id="167" name="Google Shape;167;g12106270424_0_4"/>
          <p:cNvSpPr txBox="1"/>
          <p:nvPr/>
        </p:nvSpPr>
        <p:spPr>
          <a:xfrm>
            <a:off x="4596000" y="145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17. 3. 2022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g12106270424_0_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25" y="2006475"/>
            <a:ext cx="7994074" cy="449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12106270424_0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08025" y="1823625"/>
            <a:ext cx="2735086" cy="486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1f59aca18e_0_42"/>
          <p:cNvSpPr txBox="1">
            <a:spLocks noGrp="1"/>
          </p:cNvSpPr>
          <p:nvPr>
            <p:ph type="title"/>
          </p:nvPr>
        </p:nvSpPr>
        <p:spPr>
          <a:xfrm>
            <a:off x="7275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Přírodovědný kroužek</a:t>
            </a:r>
            <a:endParaRPr/>
          </a:p>
        </p:txBody>
      </p:sp>
      <p:sp>
        <p:nvSpPr>
          <p:cNvPr id="175" name="Google Shape;175;g11f59aca18e_0_42"/>
          <p:cNvSpPr txBox="1"/>
          <p:nvPr/>
        </p:nvSpPr>
        <p:spPr>
          <a:xfrm>
            <a:off x="4596000" y="145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 3. 2022 - fyzikální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11f59aca18e_0_42"/>
          <p:cNvSpPr txBox="1"/>
          <p:nvPr/>
        </p:nvSpPr>
        <p:spPr>
          <a:xfrm>
            <a:off x="8548275" y="145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 3. 2022 - biologický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11f59aca18e_0_42"/>
          <p:cNvSpPr txBox="1"/>
          <p:nvPr/>
        </p:nvSpPr>
        <p:spPr>
          <a:xfrm>
            <a:off x="290925" y="14547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3. 2022 - biologický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g11f59aca18e_0_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50" y="1916425"/>
            <a:ext cx="3477581" cy="46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11f59aca18e_0_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9481" y="1916425"/>
            <a:ext cx="3473053" cy="4636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11f59aca18e_0_42"/>
          <p:cNvPicPr preferRelativeResize="0"/>
          <p:nvPr/>
        </p:nvPicPr>
        <p:blipFill rotWithShape="1">
          <a:blip r:embed="rId5">
            <a:alphaModFix/>
          </a:blip>
          <a:srcRect t="15177" b="2109"/>
          <a:stretch/>
        </p:blipFill>
        <p:spPr>
          <a:xfrm>
            <a:off x="8548275" y="1916425"/>
            <a:ext cx="2867059" cy="46367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Včelařský kroužek</a:t>
            </a:r>
            <a:endParaRPr/>
          </a:p>
        </p:txBody>
      </p:sp>
      <p:sp>
        <p:nvSpPr>
          <p:cNvPr id="186" name="Google Shape;186;p13"/>
          <p:cNvSpPr txBox="1"/>
          <p:nvPr/>
        </p:nvSpPr>
        <p:spPr>
          <a:xfrm>
            <a:off x="1219200" y="1427025"/>
            <a:ext cx="990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4. 3. 2022 						11. 3. 2022 						16.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7" name="Google Shape;1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025" y="1888725"/>
            <a:ext cx="3489245" cy="46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6820" y="1888725"/>
            <a:ext cx="3498356" cy="4664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37726" y="1888725"/>
            <a:ext cx="3489245" cy="4664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p6 – Kroužek odborných předmětů</a:t>
            </a:r>
            <a:endParaRPr/>
          </a:p>
        </p:txBody>
      </p:sp>
      <p:sp>
        <p:nvSpPr>
          <p:cNvPr id="195" name="Google Shape;195;p14"/>
          <p:cNvSpPr txBox="1"/>
          <p:nvPr/>
        </p:nvSpPr>
        <p:spPr>
          <a:xfrm>
            <a:off x="4384925" y="1371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14. 3. 2022 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7800100" y="1371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28. 3. 2022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4"/>
          <p:cNvSpPr txBox="1"/>
          <p:nvPr/>
        </p:nvSpPr>
        <p:spPr>
          <a:xfrm>
            <a:off x="734250" y="13716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9. 3. 2022 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4"/>
          <p:cNvPicPr preferRelativeResize="0"/>
          <p:nvPr/>
        </p:nvPicPr>
        <p:blipFill rotWithShape="1">
          <a:blip r:embed="rId3">
            <a:alphaModFix/>
          </a:blip>
          <a:srcRect l="15400" t="14000" r="21970"/>
          <a:stretch/>
        </p:blipFill>
        <p:spPr>
          <a:xfrm>
            <a:off x="263475" y="1895650"/>
            <a:ext cx="3941576" cy="471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640" y="1895650"/>
            <a:ext cx="3530705" cy="4719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4"/>
          <p:cNvPicPr preferRelativeResize="0"/>
          <p:nvPr/>
        </p:nvPicPr>
        <p:blipFill rotWithShape="1">
          <a:blip r:embed="rId5">
            <a:alphaModFix/>
          </a:blip>
          <a:srcRect r="8600"/>
          <a:stretch/>
        </p:blipFill>
        <p:spPr>
          <a:xfrm rot="5400000">
            <a:off x="7550974" y="2366701"/>
            <a:ext cx="4733752" cy="377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p7 – Kroužek zemědělských znalostí</a:t>
            </a:r>
            <a:b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 žáky základních škol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15"/>
          <p:cNvSpPr txBox="1"/>
          <p:nvPr/>
        </p:nvSpPr>
        <p:spPr>
          <a:xfrm>
            <a:off x="2032900" y="151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14. 3. 2022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5"/>
          <p:cNvSpPr txBox="1"/>
          <p:nvPr/>
        </p:nvSpPr>
        <p:spPr>
          <a:xfrm>
            <a:off x="7491650" y="15101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28. 3. 2022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025" y="2124263"/>
            <a:ext cx="5929748" cy="4447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3648" y="2057238"/>
            <a:ext cx="3436013" cy="458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112e64bebd_0_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p7 – Kroužek přírodních věd</a:t>
            </a:r>
            <a:b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 žáky základních škol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g1112e64bebd_0_0"/>
          <p:cNvSpPr txBox="1"/>
          <p:nvPr/>
        </p:nvSpPr>
        <p:spPr>
          <a:xfrm>
            <a:off x="1648700" y="1579425"/>
            <a:ext cx="9213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7. 3. 2022			14. 3. 2022				21. 3. 2022				28.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1112e64bebd_0_0"/>
          <p:cNvPicPr preferRelativeResize="0"/>
          <p:nvPr/>
        </p:nvPicPr>
        <p:blipFill rotWithShape="1">
          <a:blip r:embed="rId3">
            <a:alphaModFix/>
          </a:blip>
          <a:srcRect l="2361" t="21389" r="20721" b="5532"/>
          <a:stretch/>
        </p:blipFill>
        <p:spPr>
          <a:xfrm>
            <a:off x="2410700" y="3602175"/>
            <a:ext cx="4491300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112e64bebd_0_0"/>
          <p:cNvPicPr preferRelativeResize="0"/>
          <p:nvPr/>
        </p:nvPicPr>
        <p:blipFill rotWithShape="1">
          <a:blip r:embed="rId4">
            <a:alphaModFix/>
          </a:blip>
          <a:srcRect l="5849" t="5788" r="18769" b="24045"/>
          <a:stretch/>
        </p:blipFill>
        <p:spPr>
          <a:xfrm>
            <a:off x="138550" y="2138100"/>
            <a:ext cx="4059377" cy="2833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1112e64bebd_0_0"/>
          <p:cNvPicPr preferRelativeResize="0"/>
          <p:nvPr/>
        </p:nvPicPr>
        <p:blipFill rotWithShape="1">
          <a:blip r:embed="rId5">
            <a:alphaModFix/>
          </a:blip>
          <a:srcRect l="22185" b="21935"/>
          <a:stretch/>
        </p:blipFill>
        <p:spPr>
          <a:xfrm>
            <a:off x="5624950" y="2095650"/>
            <a:ext cx="3879276" cy="291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1112e64bebd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71534" y="3968675"/>
            <a:ext cx="3778514" cy="2833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6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Gramotnosti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7"/>
          <p:cNvSpPr txBox="1">
            <a:spLocks noGrp="1"/>
          </p:cNvSpPr>
          <p:nvPr>
            <p:ph type="title"/>
          </p:nvPr>
        </p:nvSpPr>
        <p:spPr>
          <a:xfrm>
            <a:off x="688675" y="174625"/>
            <a:ext cx="109614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g1 – Kroužek literární a mediální tvorby</a:t>
            </a:r>
            <a:endParaRPr sz="4460"/>
          </a:p>
        </p:txBody>
      </p:sp>
      <p:sp>
        <p:nvSpPr>
          <p:cNvPr id="230" name="Google Shape;230;p17"/>
          <p:cNvSpPr txBox="1"/>
          <p:nvPr/>
        </p:nvSpPr>
        <p:spPr>
          <a:xfrm>
            <a:off x="997525" y="1357750"/>
            <a:ext cx="5652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2. 3. 2022, 9. 3. 2022, 16. 3. 2022, 24. 3. 2022, 30. 3. 2022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7"/>
          <p:cNvSpPr txBox="1"/>
          <p:nvPr/>
        </p:nvSpPr>
        <p:spPr>
          <a:xfrm>
            <a:off x="7135100" y="1357750"/>
            <a:ext cx="3796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Kulturní žně na Zemědělce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10. 3. 2022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2" name="Google Shape;232;p17"/>
          <p:cNvPicPr preferRelativeResize="0"/>
          <p:nvPr/>
        </p:nvPicPr>
        <p:blipFill rotWithShape="1">
          <a:blip r:embed="rId3">
            <a:alphaModFix/>
          </a:blip>
          <a:srcRect r="31295" b="1166"/>
          <a:stretch/>
        </p:blipFill>
        <p:spPr>
          <a:xfrm>
            <a:off x="7481425" y="2096650"/>
            <a:ext cx="4336476" cy="467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7"/>
          <p:cNvPicPr preferRelativeResize="0"/>
          <p:nvPr/>
        </p:nvPicPr>
        <p:blipFill rotWithShape="1">
          <a:blip r:embed="rId4">
            <a:alphaModFix/>
          </a:blip>
          <a:srcRect l="3118" t="16590" r="24689"/>
          <a:stretch/>
        </p:blipFill>
        <p:spPr>
          <a:xfrm>
            <a:off x="4745150" y="2932350"/>
            <a:ext cx="2374733" cy="365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7"/>
          <p:cNvPicPr preferRelativeResize="0"/>
          <p:nvPr/>
        </p:nvPicPr>
        <p:blipFill rotWithShape="1">
          <a:blip r:embed="rId5">
            <a:alphaModFix/>
          </a:blip>
          <a:srcRect t="11079" r="15016"/>
          <a:stretch/>
        </p:blipFill>
        <p:spPr>
          <a:xfrm>
            <a:off x="287025" y="2932350"/>
            <a:ext cx="2622451" cy="3658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7"/>
          <p:cNvPicPr preferRelativeResize="0"/>
          <p:nvPr/>
        </p:nvPicPr>
        <p:blipFill rotWithShape="1">
          <a:blip r:embed="rId6">
            <a:alphaModFix/>
          </a:blip>
          <a:srcRect t="17168" r="21954" b="12294"/>
          <a:stretch/>
        </p:blipFill>
        <p:spPr>
          <a:xfrm>
            <a:off x="2376050" y="1884738"/>
            <a:ext cx="2563100" cy="30885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8"/>
          <p:cNvSpPr txBox="1"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g1 – Matematický kroužek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1080600" y="1288475"/>
            <a:ext cx="1003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      1. 3.  2022	 			      8. 3. 2022			        	      25. 3. 2022					28.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8"/>
          <p:cNvPicPr preferRelativeResize="0"/>
          <p:nvPr/>
        </p:nvPicPr>
        <p:blipFill rotWithShape="1">
          <a:blip r:embed="rId3">
            <a:alphaModFix/>
          </a:blip>
          <a:srcRect t="13149"/>
          <a:stretch/>
        </p:blipFill>
        <p:spPr>
          <a:xfrm>
            <a:off x="554175" y="1847150"/>
            <a:ext cx="2720611" cy="48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 rotWithShape="1">
          <a:blip r:embed="rId4">
            <a:alphaModFix/>
          </a:blip>
          <a:srcRect t="9033"/>
          <a:stretch/>
        </p:blipFill>
        <p:spPr>
          <a:xfrm>
            <a:off x="3427175" y="1847150"/>
            <a:ext cx="2597384" cy="48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8"/>
          <p:cNvPicPr preferRelativeResize="0"/>
          <p:nvPr/>
        </p:nvPicPr>
        <p:blipFill rotWithShape="1">
          <a:blip r:embed="rId5">
            <a:alphaModFix/>
          </a:blip>
          <a:srcRect t="12564"/>
          <a:stretch/>
        </p:blipFill>
        <p:spPr>
          <a:xfrm>
            <a:off x="6176950" y="1814297"/>
            <a:ext cx="2720599" cy="4891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8"/>
          <p:cNvPicPr preferRelativeResize="0"/>
          <p:nvPr/>
        </p:nvPicPr>
        <p:blipFill rotWithShape="1">
          <a:blip r:embed="rId6">
            <a:alphaModFix/>
          </a:blip>
          <a:srcRect t="11676"/>
          <a:stretch/>
        </p:blipFill>
        <p:spPr>
          <a:xfrm>
            <a:off x="9049950" y="1847150"/>
            <a:ext cx="2675266" cy="485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Odborné vzdělávání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2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18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/>
          </a:p>
        </p:txBody>
      </p:sp>
      <p:sp>
        <p:nvSpPr>
          <p:cNvPr id="251" name="Google Shape;251;p22"/>
          <p:cNvSpPr txBox="1"/>
          <p:nvPr/>
        </p:nvSpPr>
        <p:spPr>
          <a:xfrm>
            <a:off x="516700" y="1597075"/>
            <a:ext cx="519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English Club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2. 3., 9. 3., 16. 3., 23. 3., 30. 3.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22"/>
          <p:cNvSpPr txBox="1"/>
          <p:nvPr/>
        </p:nvSpPr>
        <p:spPr>
          <a:xfrm>
            <a:off x="7978400" y="2694450"/>
            <a:ext cx="1262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 Club  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3. 3., 8. 3.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22"/>
          <p:cNvPicPr preferRelativeResize="0"/>
          <p:nvPr/>
        </p:nvPicPr>
        <p:blipFill rotWithShape="1">
          <a:blip r:embed="rId3">
            <a:alphaModFix/>
          </a:blip>
          <a:srcRect l="5818" t="8749" r="11180" b="10232"/>
          <a:stretch/>
        </p:blipFill>
        <p:spPr>
          <a:xfrm>
            <a:off x="2329450" y="2535400"/>
            <a:ext cx="4179999" cy="22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4">
            <a:alphaModFix/>
          </a:blip>
          <a:srcRect l="26973" r="29195" b="13442"/>
          <a:stretch/>
        </p:blipFill>
        <p:spPr>
          <a:xfrm>
            <a:off x="110825" y="2252850"/>
            <a:ext cx="2388226" cy="265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2"/>
          <p:cNvPicPr preferRelativeResize="0"/>
          <p:nvPr/>
        </p:nvPicPr>
        <p:blipFill rotWithShape="1">
          <a:blip r:embed="rId5">
            <a:alphaModFix/>
          </a:blip>
          <a:srcRect l="9830" t="9370" r="15184" b="12473"/>
          <a:stretch/>
        </p:blipFill>
        <p:spPr>
          <a:xfrm>
            <a:off x="592825" y="4433450"/>
            <a:ext cx="3913988" cy="2294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5500" y="3809334"/>
            <a:ext cx="5198397" cy="2919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2"/>
          <p:cNvPicPr preferRelativeResize="0"/>
          <p:nvPr/>
        </p:nvPicPr>
        <p:blipFill rotWithShape="1">
          <a:blip r:embed="rId7">
            <a:alphaModFix/>
          </a:blip>
          <a:srcRect l="11213" t="5320" b="7881"/>
          <a:stretch/>
        </p:blipFill>
        <p:spPr>
          <a:xfrm>
            <a:off x="9628900" y="1563524"/>
            <a:ext cx="2302176" cy="300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1f59aca18e_0_118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/>
          </a:p>
        </p:txBody>
      </p:sp>
      <p:sp>
        <p:nvSpPr>
          <p:cNvPr id="263" name="Google Shape;263;g11f59aca18e_0_118"/>
          <p:cNvSpPr txBox="1"/>
          <p:nvPr/>
        </p:nvSpPr>
        <p:spPr>
          <a:xfrm>
            <a:off x="516700" y="1597075"/>
            <a:ext cx="5198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Sbor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8. 3., 15. 3., 22. 3., 28. 3.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g11f59aca18e_0_118"/>
          <p:cNvSpPr txBox="1"/>
          <p:nvPr/>
        </p:nvSpPr>
        <p:spPr>
          <a:xfrm>
            <a:off x="7690950" y="1597075"/>
            <a:ext cx="3000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Čajovna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7. 3., 17. 3.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5" name="Google Shape;265;g11f59aca18e_0_118"/>
          <p:cNvPicPr preferRelativeResize="0"/>
          <p:nvPr/>
        </p:nvPicPr>
        <p:blipFill rotWithShape="1">
          <a:blip r:embed="rId3">
            <a:alphaModFix/>
          </a:blip>
          <a:srcRect l="14295" t="10444" r="3407" b="27793"/>
          <a:stretch/>
        </p:blipFill>
        <p:spPr>
          <a:xfrm>
            <a:off x="180075" y="2335975"/>
            <a:ext cx="4169425" cy="234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g11f59aca18e_0_118"/>
          <p:cNvPicPr preferRelativeResize="0"/>
          <p:nvPr/>
        </p:nvPicPr>
        <p:blipFill rotWithShape="1">
          <a:blip r:embed="rId4">
            <a:alphaModFix/>
          </a:blip>
          <a:srcRect l="14800" t="16225" r="11048" b="5917"/>
          <a:stretch/>
        </p:blipFill>
        <p:spPr>
          <a:xfrm>
            <a:off x="180075" y="4036300"/>
            <a:ext cx="3477475" cy="27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11f59aca18e_0_118"/>
          <p:cNvPicPr preferRelativeResize="0"/>
          <p:nvPr/>
        </p:nvPicPr>
        <p:blipFill rotWithShape="1">
          <a:blip r:embed="rId5">
            <a:alphaModFix/>
          </a:blip>
          <a:srcRect l="6664" t="9983" r="7557" b="17410"/>
          <a:stretch/>
        </p:blipFill>
        <p:spPr>
          <a:xfrm>
            <a:off x="3477500" y="3865400"/>
            <a:ext cx="4314265" cy="273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g11f59aca18e_0_118"/>
          <p:cNvPicPr preferRelativeResize="0"/>
          <p:nvPr/>
        </p:nvPicPr>
        <p:blipFill rotWithShape="1">
          <a:blip r:embed="rId6">
            <a:alphaModFix/>
          </a:blip>
          <a:srcRect t="12610" r="2553"/>
          <a:stretch/>
        </p:blipFill>
        <p:spPr>
          <a:xfrm>
            <a:off x="6740175" y="2335975"/>
            <a:ext cx="4759125" cy="192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g11f59aca18e_0_1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06165" y="4257300"/>
            <a:ext cx="3062134" cy="229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135dfc69f8_0_6"/>
          <p:cNvSpPr txBox="1">
            <a:spLocks noGrp="1"/>
          </p:cNvSpPr>
          <p:nvPr>
            <p:ph type="title"/>
          </p:nvPr>
        </p:nvSpPr>
        <p:spPr>
          <a:xfrm>
            <a:off x="429767" y="36512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– aktivity volného času</a:t>
            </a:r>
            <a:endParaRPr/>
          </a:p>
        </p:txBody>
      </p:sp>
      <p:sp>
        <p:nvSpPr>
          <p:cNvPr id="275" name="Google Shape;275;g1135dfc69f8_0_6"/>
          <p:cNvSpPr txBox="1"/>
          <p:nvPr/>
        </p:nvSpPr>
        <p:spPr>
          <a:xfrm>
            <a:off x="782875" y="1659700"/>
            <a:ext cx="5636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Deskové hry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2. 3., 9. 3., 16. 3., 23. 3., 30. 3.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1135dfc69f8_0_6"/>
          <p:cNvSpPr txBox="1"/>
          <p:nvPr/>
        </p:nvSpPr>
        <p:spPr>
          <a:xfrm>
            <a:off x="8188850" y="3159300"/>
            <a:ext cx="1744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Kroužek kreativ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8. + 22. 3. 2022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1135dfc69f8_0_6"/>
          <p:cNvPicPr preferRelativeResize="0"/>
          <p:nvPr/>
        </p:nvPicPr>
        <p:blipFill rotWithShape="1">
          <a:blip r:embed="rId3">
            <a:alphaModFix/>
          </a:blip>
          <a:srcRect r="6629" b="19672"/>
          <a:stretch/>
        </p:blipFill>
        <p:spPr>
          <a:xfrm>
            <a:off x="124700" y="2549425"/>
            <a:ext cx="2909449" cy="333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g1135dfc69f8_0_6"/>
          <p:cNvPicPr preferRelativeResize="0"/>
          <p:nvPr/>
        </p:nvPicPr>
        <p:blipFill rotWithShape="1">
          <a:blip r:embed="rId4">
            <a:alphaModFix/>
          </a:blip>
          <a:srcRect l="8892" t="-1338" b="17677"/>
          <a:stretch/>
        </p:blipFill>
        <p:spPr>
          <a:xfrm>
            <a:off x="5349975" y="1511900"/>
            <a:ext cx="2838876" cy="347572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g1135dfc69f8_0_6"/>
          <p:cNvSpPr txBox="1"/>
          <p:nvPr/>
        </p:nvSpPr>
        <p:spPr>
          <a:xfrm>
            <a:off x="5902025" y="5486400"/>
            <a:ext cx="798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1135dfc69f8_0_6"/>
          <p:cNvPicPr preferRelativeResize="0"/>
          <p:nvPr/>
        </p:nvPicPr>
        <p:blipFill rotWithShape="1">
          <a:blip r:embed="rId5">
            <a:alphaModFix/>
          </a:blip>
          <a:srcRect l="11225" r="19441" b="9885"/>
          <a:stretch/>
        </p:blipFill>
        <p:spPr>
          <a:xfrm>
            <a:off x="7484425" y="4017825"/>
            <a:ext cx="4505052" cy="270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1135dfc69f8_0_6"/>
          <p:cNvPicPr preferRelativeResize="0"/>
          <p:nvPr/>
        </p:nvPicPr>
        <p:blipFill rotWithShape="1">
          <a:blip r:embed="rId6">
            <a:alphaModFix/>
          </a:blip>
          <a:srcRect b="26686"/>
          <a:stretch/>
        </p:blipFill>
        <p:spPr>
          <a:xfrm>
            <a:off x="10016825" y="1581425"/>
            <a:ext cx="1917051" cy="304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g1135dfc69f8_0_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71800" y="2398600"/>
            <a:ext cx="2378187" cy="3170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135dfc69f8_0_6"/>
          <p:cNvPicPr preferRelativeResize="0"/>
          <p:nvPr/>
        </p:nvPicPr>
        <p:blipFill rotWithShape="1">
          <a:blip r:embed="rId8">
            <a:alphaModFix/>
          </a:blip>
          <a:srcRect t="26471" r="9313" b="29113"/>
          <a:stretch/>
        </p:blipFill>
        <p:spPr>
          <a:xfrm>
            <a:off x="2443600" y="4309575"/>
            <a:ext cx="4664602" cy="304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112e64bebd_0_57"/>
          <p:cNvSpPr txBox="1">
            <a:spLocks noGrp="1"/>
          </p:cNvSpPr>
          <p:nvPr>
            <p:ph type="title"/>
          </p:nvPr>
        </p:nvSpPr>
        <p:spPr>
          <a:xfrm>
            <a:off x="315117" y="350775"/>
            <a:ext cx="11418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g2 – Žákovský klub </a:t>
            </a:r>
            <a:endParaRPr sz="482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20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přípravné kurzy M a ČJ pro SŠ</a:t>
            </a:r>
            <a:endParaRPr sz="2000"/>
          </a:p>
        </p:txBody>
      </p:sp>
      <p:sp>
        <p:nvSpPr>
          <p:cNvPr id="289" name="Google Shape;289;g1112e64bebd_0_57"/>
          <p:cNvSpPr txBox="1"/>
          <p:nvPr/>
        </p:nvSpPr>
        <p:spPr>
          <a:xfrm>
            <a:off x="1493225" y="1676475"/>
            <a:ext cx="10240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7. 3. 2022                                  14. 3. 2022                                      21. 3. 2022                                     28. 3. 2022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0" name="Google Shape;290;g1112e64bebd_0_57"/>
          <p:cNvPicPr preferRelativeResize="0"/>
          <p:nvPr/>
        </p:nvPicPr>
        <p:blipFill rotWithShape="1">
          <a:blip r:embed="rId3">
            <a:alphaModFix/>
          </a:blip>
          <a:srcRect l="13170" t="14724" r="3945" b="8623"/>
          <a:stretch/>
        </p:blipFill>
        <p:spPr>
          <a:xfrm>
            <a:off x="96975" y="2215350"/>
            <a:ext cx="4793675" cy="332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g1112e64bebd_0_57"/>
          <p:cNvPicPr preferRelativeResize="0"/>
          <p:nvPr/>
        </p:nvPicPr>
        <p:blipFill rotWithShape="1">
          <a:blip r:embed="rId4">
            <a:alphaModFix/>
          </a:blip>
          <a:srcRect l="13282" r="30076"/>
          <a:stretch/>
        </p:blipFill>
        <p:spPr>
          <a:xfrm>
            <a:off x="6179125" y="2215350"/>
            <a:ext cx="2895600" cy="383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112e64bebd_0_57"/>
          <p:cNvPicPr preferRelativeResize="0"/>
          <p:nvPr/>
        </p:nvPicPr>
        <p:blipFill rotWithShape="1">
          <a:blip r:embed="rId5">
            <a:alphaModFix/>
          </a:blip>
          <a:srcRect l="18207" t="23350" r="10890" b="10855"/>
          <a:stretch/>
        </p:blipFill>
        <p:spPr>
          <a:xfrm>
            <a:off x="2673925" y="3879250"/>
            <a:ext cx="4100951" cy="285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112e64bebd_0_57"/>
          <p:cNvPicPr preferRelativeResize="0"/>
          <p:nvPr/>
        </p:nvPicPr>
        <p:blipFill rotWithShape="1">
          <a:blip r:embed="rId6">
            <a:alphaModFix/>
          </a:blip>
          <a:srcRect l="-1913" r="9483"/>
          <a:stretch/>
        </p:blipFill>
        <p:spPr>
          <a:xfrm>
            <a:off x="9012875" y="3879250"/>
            <a:ext cx="2983798" cy="2777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3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Jazyky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4"/>
          <p:cNvSpPr txBox="1">
            <a:spLocks noGrp="1"/>
          </p:cNvSpPr>
          <p:nvPr>
            <p:ph type="title"/>
          </p:nvPr>
        </p:nvSpPr>
        <p:spPr>
          <a:xfrm>
            <a:off x="838200" y="26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j4 – Konverzace anglického jazyka </a:t>
            </a:r>
            <a:endParaRPr/>
          </a:p>
        </p:txBody>
      </p:sp>
      <p:sp>
        <p:nvSpPr>
          <p:cNvPr id="304" name="Google Shape;304;p24"/>
          <p:cNvSpPr txBox="1"/>
          <p:nvPr/>
        </p:nvSpPr>
        <p:spPr>
          <a:xfrm>
            <a:off x="5395225" y="1487475"/>
            <a:ext cx="1344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23. 3. 2022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5" name="Google Shape;305;p24"/>
          <p:cNvPicPr preferRelativeResize="0"/>
          <p:nvPr/>
        </p:nvPicPr>
        <p:blipFill rotWithShape="1">
          <a:blip r:embed="rId3">
            <a:alphaModFix/>
          </a:blip>
          <a:srcRect l="16880" t="23564" r="34274" b="33102"/>
          <a:stretch/>
        </p:blipFill>
        <p:spPr>
          <a:xfrm>
            <a:off x="7596525" y="3560625"/>
            <a:ext cx="4279975" cy="284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4"/>
          <p:cNvPicPr preferRelativeResize="0"/>
          <p:nvPr/>
        </p:nvPicPr>
        <p:blipFill rotWithShape="1">
          <a:blip r:embed="rId4">
            <a:alphaModFix/>
          </a:blip>
          <a:srcRect l="4089" t="3069" r="28750" b="13520"/>
          <a:stretch/>
        </p:blipFill>
        <p:spPr>
          <a:xfrm>
            <a:off x="3546125" y="1949175"/>
            <a:ext cx="5042200" cy="313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4"/>
          <p:cNvPicPr preferRelativeResize="0"/>
          <p:nvPr/>
        </p:nvPicPr>
        <p:blipFill rotWithShape="1">
          <a:blip r:embed="rId5">
            <a:alphaModFix/>
          </a:blip>
          <a:srcRect l="17100" t="5820" r="31219" b="25779"/>
          <a:stretch/>
        </p:blipFill>
        <p:spPr>
          <a:xfrm>
            <a:off x="415625" y="3568475"/>
            <a:ext cx="4279975" cy="28323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4"/>
          <p:cNvSpPr txBox="1"/>
          <p:nvPr/>
        </p:nvSpPr>
        <p:spPr>
          <a:xfrm>
            <a:off x="1413175" y="2964900"/>
            <a:ext cx="9656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 3. 2022                                                 											30. 3. 2022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2106270424_0_18"/>
          <p:cNvSpPr txBox="1">
            <a:spLocks noGrp="1"/>
          </p:cNvSpPr>
          <p:nvPr>
            <p:ph type="title"/>
          </p:nvPr>
        </p:nvSpPr>
        <p:spPr>
          <a:xfrm>
            <a:off x="838200" y="26070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5355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7b – Šablony</a:t>
            </a:r>
            <a:endParaRPr sz="5355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2244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Zapojení odborníka z praxe</a:t>
            </a:r>
            <a:endParaRPr sz="2244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4" name="Google Shape;314;g12106270424_0_18"/>
          <p:cNvSpPr txBox="1"/>
          <p:nvPr/>
        </p:nvSpPr>
        <p:spPr>
          <a:xfrm>
            <a:off x="1582750" y="1743381"/>
            <a:ext cx="25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2022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12106270424_0_18"/>
          <p:cNvSpPr txBox="1"/>
          <p:nvPr/>
        </p:nvSpPr>
        <p:spPr>
          <a:xfrm>
            <a:off x="7676000" y="1735206"/>
            <a:ext cx="251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cs-CZ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cs-CZ" sz="18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2022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12106270424_0_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350" y="2350275"/>
            <a:ext cx="5696266" cy="427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2106270424_0_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9525" y="2350275"/>
            <a:ext cx="5696252" cy="4272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1323cba453_0_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o3 – Vzdělávání učitelů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" name="Google Shape;99;g11323cba453_0_8"/>
          <p:cNvSpPr txBox="1"/>
          <p:nvPr/>
        </p:nvSpPr>
        <p:spPr>
          <a:xfrm>
            <a:off x="2694750" y="1510150"/>
            <a:ext cx="6802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11. 3. 2022  Ekologické zemědělství - základní pravidla hospodaření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g11323cba453_0_8"/>
          <p:cNvPicPr preferRelativeResize="0"/>
          <p:nvPr/>
        </p:nvPicPr>
        <p:blipFill rotWithShape="1">
          <a:blip r:embed="rId3">
            <a:alphaModFix/>
          </a:blip>
          <a:srcRect r="2162" b="10698"/>
          <a:stretch/>
        </p:blipFill>
        <p:spPr>
          <a:xfrm>
            <a:off x="266175" y="2249500"/>
            <a:ext cx="5793300" cy="40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11323cba453_0_8"/>
          <p:cNvPicPr preferRelativeResize="0"/>
          <p:nvPr/>
        </p:nvPicPr>
        <p:blipFill rotWithShape="1">
          <a:blip r:embed="rId4">
            <a:alphaModFix/>
          </a:blip>
          <a:srcRect r="2666" b="3642"/>
          <a:stretch/>
        </p:blipFill>
        <p:spPr>
          <a:xfrm>
            <a:off x="6211875" y="2249500"/>
            <a:ext cx="5672202" cy="409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838200" y="5452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000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Centra praktického vzdělávání </a:t>
            </a:r>
            <a:endParaRPr sz="48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81132"/>
              <a:buFont typeface="Times New Roman"/>
              <a:buNone/>
            </a:pPr>
            <a:r>
              <a:rPr lang="cs-CZ" sz="265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navigační systémy</a:t>
            </a: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								</a:t>
            </a:r>
            <a:r>
              <a:rPr lang="cs-CZ" sz="265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centrum pěstování rostlin,</a:t>
            </a:r>
            <a:endParaRPr sz="265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ct val="181132"/>
              <a:buFont typeface="Times New Roman"/>
              <a:buNone/>
            </a:pPr>
            <a:r>
              <a:rPr lang="cs-CZ" sz="265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chovu zvířat a zemědělské techniky</a:t>
            </a:r>
            <a:endParaRPr sz="2650">
              <a:solidFill>
                <a:srgbClr val="385623"/>
              </a:solidFill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7304698" y="1954050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3. - 3. 3. 2022 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1122250" y="1492350"/>
            <a:ext cx="2881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21. 3. 2022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 r="3670" b="6217"/>
          <a:stretch/>
        </p:blipFill>
        <p:spPr>
          <a:xfrm>
            <a:off x="246325" y="2169075"/>
            <a:ext cx="5907077" cy="4313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 r="1652" b="5276"/>
          <a:stretch/>
        </p:blipFill>
        <p:spPr>
          <a:xfrm>
            <a:off x="6305800" y="2475750"/>
            <a:ext cx="5546952" cy="4006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1f59aca18e_0_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Manipulační technika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16" name="Google Shape;116;g11f59aca18e_0_1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g11f59aca18e_0_1"/>
          <p:cNvSpPr txBox="1"/>
          <p:nvPr/>
        </p:nvSpPr>
        <p:spPr>
          <a:xfrm>
            <a:off x="2653200" y="1556325"/>
            <a:ext cx="688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21. - 23. 3. 2022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g11f59aca18e_0_1"/>
          <p:cNvPicPr preferRelativeResize="0"/>
          <p:nvPr/>
        </p:nvPicPr>
        <p:blipFill rotWithShape="1">
          <a:blip r:embed="rId3">
            <a:alphaModFix/>
          </a:blip>
          <a:srcRect l="5767" t="4780"/>
          <a:stretch/>
        </p:blipFill>
        <p:spPr>
          <a:xfrm>
            <a:off x="203550" y="2089850"/>
            <a:ext cx="5694475" cy="431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11f59aca18e_0_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2104" y="2089850"/>
            <a:ext cx="5754069" cy="43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11f59aca18e_0_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320"/>
              <a:buFont typeface="Times New Roman"/>
              <a:buNone/>
            </a:pPr>
            <a:r>
              <a:rPr lang="cs-CZ" sz="482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o5a – Centrum zahradnictví</a:t>
            </a:r>
            <a:endParaRPr sz="4820">
              <a:solidFill>
                <a:srgbClr val="385623"/>
              </a:solidFill>
            </a:endParaRPr>
          </a:p>
        </p:txBody>
      </p:sp>
      <p:sp>
        <p:nvSpPr>
          <p:cNvPr id="125" name="Google Shape;125;g11f59aca18e_0_7"/>
          <p:cNvSpPr txBox="1"/>
          <p:nvPr/>
        </p:nvSpPr>
        <p:spPr>
          <a:xfrm>
            <a:off x="8080548" y="2018025"/>
            <a:ext cx="3704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g11f59aca18e_0_7"/>
          <p:cNvSpPr txBox="1"/>
          <p:nvPr/>
        </p:nvSpPr>
        <p:spPr>
          <a:xfrm>
            <a:off x="512625" y="1556325"/>
            <a:ext cx="1113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latin typeface="Calibri"/>
                <a:ea typeface="Calibri"/>
                <a:cs typeface="Calibri"/>
                <a:sym typeface="Calibri"/>
              </a:rPr>
              <a:t>14. 3. - 15. 3. 2022                               18. 3. 2022                                  21. - 22. 3. 2022                           25. 3. 2022                  </a:t>
            </a:r>
            <a:endParaRPr sz="1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g11f59aca18e_0_7"/>
          <p:cNvPicPr preferRelativeResize="0"/>
          <p:nvPr/>
        </p:nvPicPr>
        <p:blipFill rotWithShape="1">
          <a:blip r:embed="rId3">
            <a:alphaModFix/>
          </a:blip>
          <a:srcRect l="20597"/>
          <a:stretch/>
        </p:blipFill>
        <p:spPr>
          <a:xfrm>
            <a:off x="429500" y="2018025"/>
            <a:ext cx="2700825" cy="453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11f59aca18e_0_7"/>
          <p:cNvPicPr preferRelativeResize="0"/>
          <p:nvPr/>
        </p:nvPicPr>
        <p:blipFill rotWithShape="1">
          <a:blip r:embed="rId4">
            <a:alphaModFix/>
          </a:blip>
          <a:srcRect l="10242" r="10354"/>
          <a:stretch/>
        </p:blipFill>
        <p:spPr>
          <a:xfrm>
            <a:off x="3367900" y="2018025"/>
            <a:ext cx="2700825" cy="453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g11f59aca18e_0_7"/>
          <p:cNvPicPr preferRelativeResize="0"/>
          <p:nvPr/>
        </p:nvPicPr>
        <p:blipFill rotWithShape="1">
          <a:blip r:embed="rId5">
            <a:alphaModFix/>
          </a:blip>
          <a:srcRect l="20591" r="4881"/>
          <a:stretch/>
        </p:blipFill>
        <p:spPr>
          <a:xfrm>
            <a:off x="6442763" y="2018025"/>
            <a:ext cx="2535024" cy="453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g11f59aca18e_0_7"/>
          <p:cNvPicPr preferRelativeResize="0"/>
          <p:nvPr/>
        </p:nvPicPr>
        <p:blipFill rotWithShape="1">
          <a:blip r:embed="rId6">
            <a:alphaModFix/>
          </a:blip>
          <a:srcRect l="14054" r="6542"/>
          <a:stretch/>
        </p:blipFill>
        <p:spPr>
          <a:xfrm>
            <a:off x="9282550" y="2018025"/>
            <a:ext cx="2700825" cy="453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5"/>
          <p:cNvSpPr txBox="1">
            <a:spLocks noGrp="1"/>
          </p:cNvSpPr>
          <p:nvPr>
            <p:ph type="title"/>
          </p:nvPr>
        </p:nvSpPr>
        <p:spPr>
          <a:xfrm>
            <a:off x="104776" y="365125"/>
            <a:ext cx="1197763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o7 – Žák ve firmě - </a:t>
            </a: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1. Hradecká Zemědělská, a.s.</a:t>
            </a:r>
            <a:endParaRPr sz="40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200400" lvl="0" indent="4572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000" b="1">
                <a:latin typeface="Times New Roman"/>
                <a:ea typeface="Times New Roman"/>
                <a:cs typeface="Times New Roman"/>
                <a:sym typeface="Times New Roman"/>
              </a:rPr>
              <a:t>Farma Hlubočec s.r.o. </a:t>
            </a:r>
            <a:endParaRPr sz="40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6" name="Google Shape;1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950" y="1275076"/>
            <a:ext cx="4003975" cy="5331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 b="2047"/>
          <a:stretch/>
        </p:blipFill>
        <p:spPr>
          <a:xfrm>
            <a:off x="5112325" y="1843100"/>
            <a:ext cx="6475873" cy="476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1f59aca18e_0_14"/>
          <p:cNvSpPr txBox="1">
            <a:spLocks noGrp="1"/>
          </p:cNvSpPr>
          <p:nvPr>
            <p:ph type="title"/>
          </p:nvPr>
        </p:nvSpPr>
        <p:spPr>
          <a:xfrm>
            <a:off x="104776" y="365125"/>
            <a:ext cx="119775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85623"/>
              </a:buClr>
              <a:buSzPts val="4800"/>
              <a:buFont typeface="Times New Roman"/>
              <a:buNone/>
            </a:pPr>
            <a:r>
              <a:rPr lang="cs-CZ" sz="4800" b="1">
                <a:solidFill>
                  <a:srgbClr val="38562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o8 – Firma ve škole </a:t>
            </a:r>
            <a:endParaRPr sz="4000" b="1">
              <a:solidFill>
                <a:srgbClr val="38562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3" name="Google Shape;143;g11f59aca18e_0_14"/>
          <p:cNvSpPr txBox="1"/>
          <p:nvPr/>
        </p:nvSpPr>
        <p:spPr>
          <a:xfrm>
            <a:off x="765663" y="13854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1. 3. 2022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g11f59aca18e_0_14"/>
          <p:cNvSpPr txBox="1"/>
          <p:nvPr/>
        </p:nvSpPr>
        <p:spPr>
          <a:xfrm>
            <a:off x="8552863" y="13854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23. 3. 2022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g11f59aca18e_0_14"/>
          <p:cNvSpPr txBox="1"/>
          <p:nvPr/>
        </p:nvSpPr>
        <p:spPr>
          <a:xfrm>
            <a:off x="4857313" y="13854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16. 3. 2022 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Google Shape;146;g11f59aca18e_0_14"/>
          <p:cNvPicPr preferRelativeResize="0"/>
          <p:nvPr/>
        </p:nvPicPr>
        <p:blipFill rotWithShape="1">
          <a:blip r:embed="rId3">
            <a:alphaModFix/>
          </a:blip>
          <a:srcRect l="7059" r="24065"/>
          <a:stretch/>
        </p:blipFill>
        <p:spPr>
          <a:xfrm>
            <a:off x="104775" y="1847175"/>
            <a:ext cx="4321777" cy="470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11f59aca18e_0_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2564" y="1847075"/>
            <a:ext cx="3529518" cy="470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11f59aca18e_0_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88095" y="1847075"/>
            <a:ext cx="3529518" cy="470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"/>
          <p:cNvSpPr txBox="1">
            <a:spLocks noGrp="1"/>
          </p:cNvSpPr>
          <p:nvPr>
            <p:ph type="title"/>
          </p:nvPr>
        </p:nvSpPr>
        <p:spPr>
          <a:xfrm>
            <a:off x="612169" y="24816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/>
              <a:buNone/>
            </a:pPr>
            <a:r>
              <a:rPr lang="cs-CZ" sz="8800" b="1">
                <a:latin typeface="Calibri"/>
                <a:ea typeface="Calibri"/>
                <a:cs typeface="Calibri"/>
                <a:sym typeface="Calibri"/>
              </a:rPr>
              <a:t>Polytechnika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593</Words>
  <Application>Microsoft Office PowerPoint</Application>
  <PresentationFormat>Širokoúhlá obrazovka</PresentationFormat>
  <Paragraphs>73</Paragraphs>
  <Slides>26</Slides>
  <Notes>26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Motiv Office</vt:lpstr>
      <vt:lpstr>Realizované aktivity  březen 2022</vt:lpstr>
      <vt:lpstr>Odborné vzdělávání</vt:lpstr>
      <vt:lpstr>o3 – Vzdělávání učitelů</vt:lpstr>
      <vt:lpstr>o5a – Centra praktického vzdělávání  navigační systémy         centrum pěstování rostlin,  chovu zvířat a zemědělské techniky</vt:lpstr>
      <vt:lpstr>o5a – Manipulační technika</vt:lpstr>
      <vt:lpstr>o5a – Centrum zahradnictví</vt:lpstr>
      <vt:lpstr>o7 – Žák ve firmě - 1. Hradecká Zemědělská, a.s. Farma Hlubočec s.r.o. </vt:lpstr>
      <vt:lpstr>o8 – Firma ve škole </vt:lpstr>
      <vt:lpstr>Polytechnika</vt:lpstr>
      <vt:lpstr>p3 –Spolupráce se MŠ Sedmikrásky sdílení učeben</vt:lpstr>
      <vt:lpstr>p5 – Exkurze ZOO Ostrava</vt:lpstr>
      <vt:lpstr>p6 – Přírodovědný kroužek</vt:lpstr>
      <vt:lpstr>p6 – Včelařský kroužek</vt:lpstr>
      <vt:lpstr>p6 – Kroužek odborných předmětů</vt:lpstr>
      <vt:lpstr>p7 – Kroužek zemědělských znalostí pro žáky základních škol</vt:lpstr>
      <vt:lpstr>p7 – Kroužek přírodních věd pro žáky základních škol</vt:lpstr>
      <vt:lpstr>Gramotnosti</vt:lpstr>
      <vt:lpstr>g1 – Kroužek literární a mediální tvorby</vt:lpstr>
      <vt:lpstr>g1 – Matematický kroužek</vt:lpstr>
      <vt:lpstr>g2 – Žákovský klub – aktivity volného času</vt:lpstr>
      <vt:lpstr>g2 – Žákovský klub – aktivity volného času</vt:lpstr>
      <vt:lpstr>g2 – Žákovský klub – aktivity volného času</vt:lpstr>
      <vt:lpstr>g2 – Žákovský klub  přípravné kurzy M a ČJ pro SŠ</vt:lpstr>
      <vt:lpstr>Jazyky</vt:lpstr>
      <vt:lpstr>j4 – Konverzace anglického jazyka </vt:lpstr>
      <vt:lpstr>7b – Šablony Zapojení odborníka z praxe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Realizované aktivity  březen 2022</dc:title>
  <dc:creator>Jana Stříbná</dc:creator>
  <cp:lastModifiedBy>Jana Stříbná</cp:lastModifiedBy>
  <cp:revision>1</cp:revision>
  <dcterms:created xsi:type="dcterms:W3CDTF">2021-12-05T20:26:23Z</dcterms:created>
  <dcterms:modified xsi:type="dcterms:W3CDTF">2022-06-27T19:46:13Z</dcterms:modified>
</cp:coreProperties>
</file>